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27.jpg" ContentType="image/jpeg"/>
  <Override PartName="/ppt/media/image29.jpg" ContentType="image/jpe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2" r:id="rId9"/>
    <p:sldId id="263" r:id="rId10"/>
    <p:sldId id="264" r:id="rId11"/>
    <p:sldId id="266" r:id="rId12"/>
    <p:sldId id="276" r:id="rId13"/>
    <p:sldId id="277" r:id="rId14"/>
    <p:sldId id="268" r:id="rId15"/>
    <p:sldId id="270" r:id="rId16"/>
    <p:sldId id="272" r:id="rId17"/>
    <p:sldId id="269" r:id="rId18"/>
    <p:sldId id="273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64606" autoAdjust="0"/>
  </p:normalViewPr>
  <p:slideViewPr>
    <p:cSldViewPr snapToGrid="0">
      <p:cViewPr varScale="1">
        <p:scale>
          <a:sx n="109" d="100"/>
          <a:sy n="109" d="100"/>
        </p:scale>
        <p:origin x="2304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BBAD2-2843-4F8C-97F4-7BF60594EA98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221C1-842E-4C1C-A3D8-427363A75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28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Jó napot kívánok mindenkinek, a nevem Palfi </a:t>
            </a:r>
            <a:r>
              <a:rPr lang="hu-HU" noProof="0" dirty="0" err="1"/>
              <a:t>Szabolc</a:t>
            </a:r>
            <a:r>
              <a:rPr lang="en-US" noProof="0" dirty="0"/>
              <a:t>s, t</a:t>
            </a:r>
            <a:r>
              <a:rPr lang="hu-HU" noProof="0" dirty="0" err="1"/>
              <a:t>émavezető</a:t>
            </a:r>
            <a:r>
              <a:rPr lang="hu-HU" noProof="0" dirty="0"/>
              <a:t> tanárom dr. Szántó Zoltán</a:t>
            </a:r>
          </a:p>
          <a:p>
            <a:r>
              <a:rPr lang="hu-HU" noProof="0" dirty="0"/>
              <a:t>A dolgozatom címe Price Monitor, ami egy </a:t>
            </a:r>
            <a:r>
              <a:rPr lang="hu-HU" noProof="0" dirty="0" err="1"/>
              <a:t>árkövető</a:t>
            </a:r>
            <a:r>
              <a:rPr lang="hu-HU" noProof="0" dirty="0"/>
              <a:t> alkalmazás megvalósítását írja le</a:t>
            </a:r>
            <a:r>
              <a:rPr lang="en-US" noProof="0" dirty="0"/>
              <a:t>.</a:t>
            </a:r>
            <a:endParaRPr lang="hu-H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221C1-842E-4C1C-A3D8-427363A752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72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Amikor kiválasztunk egy terméket a listából, megjelenik számunkra az adott termék árának változása egy grafikonon.</a:t>
            </a:r>
          </a:p>
          <a:p>
            <a:endParaRPr lang="hu-HU" noProof="0" dirty="0"/>
          </a:p>
          <a:p>
            <a:r>
              <a:rPr lang="hu-HU" noProof="0" dirty="0"/>
              <a:t>Illetve, innen át is tudunk menni a termék weboldalara.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221C1-842E-4C1C-A3D8-427363A752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32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A böngésző kiegészítő esetében szinte teljesen ugyanez a működési elv, itt csak a termek hozzáadása különbözik. Ez ebben az esetben úgy történik, hogy amikor a kívánt termék weboldalan tartózkodunk, elindítjuk a kiegészítőt és megnyomjuk az ablak tetején látható kék “</a:t>
            </a:r>
            <a:r>
              <a:rPr lang="hu-HU" noProof="0" dirty="0" err="1"/>
              <a:t>Track</a:t>
            </a:r>
            <a:r>
              <a:rPr lang="hu-HU" noProof="0" dirty="0"/>
              <a:t> </a:t>
            </a:r>
            <a:r>
              <a:rPr lang="hu-HU" noProof="0" dirty="0" err="1"/>
              <a:t>product</a:t>
            </a:r>
            <a:r>
              <a:rPr lang="hu-HU" noProof="0" dirty="0"/>
              <a:t>” gombot.</a:t>
            </a:r>
          </a:p>
          <a:p>
            <a:endParaRPr lang="hu-H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221C1-842E-4C1C-A3D8-427363A752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39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Könnyebb felhasználás végett a rendszer háttér szolgáltatásának készült vizuális felület, ahonnan a különböző funkciókat lehet kezelni.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221C1-842E-4C1C-A3D8-427363A752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8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Itt látható az adatbázis felépítése, a bal oldalon azt láthatjuk hogy egy termékről milyen információk vannak eltárolva, a jobb oldalon pedig hogy miből is áll egy árnak az bejegyzése.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221C1-842E-4C1C-A3D8-427363A752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16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Az előbb bemutatott szoftver segítségével követtünk pár terméket, jóval a </a:t>
            </a:r>
            <a:r>
              <a:rPr lang="hu-HU" noProof="0" dirty="0" err="1"/>
              <a:t>neveztes</a:t>
            </a:r>
            <a:r>
              <a:rPr lang="hu-HU" noProof="0" dirty="0"/>
              <a:t> nap ellőtől, hogy lássuk tényleg beigazolódik a sok gyanú, miszerint az árakat felviszik hogy majd legyen miből engedni. Ez a tanulmány csak az EMAG-</a:t>
            </a:r>
            <a:r>
              <a:rPr lang="hu-HU" noProof="0" dirty="0" err="1"/>
              <a:t>ra</a:t>
            </a:r>
            <a:r>
              <a:rPr lang="hu-HU" noProof="0" dirty="0"/>
              <a:t> koncentrált.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221C1-842E-4C1C-A3D8-427363A752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293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Nem meglepő módon beigazolód</a:t>
            </a:r>
            <a:r>
              <a:rPr lang="en-US" noProof="0" dirty="0"/>
              <a:t>t</a:t>
            </a:r>
            <a:r>
              <a:rPr lang="hu-HU" noProof="0" dirty="0" err="1"/>
              <a:t>ak</a:t>
            </a:r>
            <a:r>
              <a:rPr lang="hu-HU" noProof="0" dirty="0"/>
              <a:t> a gyanúk, több termeknél is észre lehetett venni ezt a jelenséget. A kepén két szaggatott vonallal jelöltem a November 13-ai dátumot, mivel múlt évben ekkor volt a Black </a:t>
            </a:r>
            <a:r>
              <a:rPr lang="hu-HU" noProof="0" dirty="0" err="1"/>
              <a:t>Friday</a:t>
            </a:r>
            <a:r>
              <a:rPr lang="hu-HU" noProof="0" dirty="0"/>
              <a:t>, latszik is a jobb oldali ábrán az emelkedés, ami pár nappal azelőtt következett be. </a:t>
            </a:r>
            <a:endParaRPr lang="en-US" noProof="0" dirty="0"/>
          </a:p>
          <a:p>
            <a:endParaRPr lang="en-US" noProof="0" dirty="0"/>
          </a:p>
          <a:p>
            <a:r>
              <a:rPr lang="hu-HU" noProof="0" dirty="0"/>
              <a:t>Ami érdekesebb, az a bal oldali grafikon, ahol épp az ellenkezője történik, egy nappal az esemény elött felmegy a termék ára, majd a pénteki napon ismét megnőtt, holott kedvezmenyes termeknek volt megjelölve.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221C1-842E-4C1C-A3D8-427363A752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97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Következzen akkor persze az ellenpélda, volt reális árleszállítás is, a képen két </a:t>
            </a:r>
            <a:r>
              <a:rPr lang="en-US" noProof="0" dirty="0" err="1"/>
              <a:t>okos</a:t>
            </a:r>
            <a:r>
              <a:rPr lang="hu-HU" noProof="0" dirty="0"/>
              <a:t>telefon árváltozása látható, érdekes módon kétszer is változik az áruk a </a:t>
            </a:r>
            <a:r>
              <a:rPr lang="en-US" noProof="0" dirty="0"/>
              <a:t>Black Friday</a:t>
            </a:r>
            <a:r>
              <a:rPr lang="hu-HU" noProof="0" dirty="0"/>
              <a:t> </a:t>
            </a:r>
            <a:r>
              <a:rPr lang="en-US" noProof="0" dirty="0" err="1"/>
              <a:t>napj</a:t>
            </a:r>
            <a:r>
              <a:rPr lang="hu-HU" noProof="0" dirty="0" err="1"/>
              <a:t>án</a:t>
            </a:r>
            <a:r>
              <a:rPr lang="hu-HU" noProof="0" dirty="0"/>
              <a:t>, mindkétszer csökken</a:t>
            </a:r>
            <a:r>
              <a:rPr lang="en-US" noProof="0" dirty="0"/>
              <a:t>.</a:t>
            </a:r>
            <a:endParaRPr lang="hu-HU" i="1" u="sng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221C1-842E-4C1C-A3D8-427363A752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75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Egy nem a Black </a:t>
            </a:r>
            <a:r>
              <a:rPr lang="hu-HU" noProof="0" dirty="0" err="1"/>
              <a:t>Fridayhoz</a:t>
            </a:r>
            <a:r>
              <a:rPr lang="hu-HU" noProof="0" dirty="0"/>
              <a:t> kapcsolódó észrevétel az lett, hogy több terméknél is észrevettük az árak periodikus ingadozását, látható is a sok tüske a diagramokon, amely olyan érzést keltett, mintha a kereskedő próbálgatná a piacot, hogy el tudja-e adni drágábban esetleg a terméket</a:t>
            </a:r>
            <a:r>
              <a:rPr lang="en-US" noProof="0" dirty="0"/>
              <a:t>.</a:t>
            </a:r>
            <a:r>
              <a:rPr lang="hu-HU" noProof="0" dirty="0"/>
              <a:t> </a:t>
            </a:r>
            <a:r>
              <a:rPr lang="en-US" noProof="0" dirty="0"/>
              <a:t>T</a:t>
            </a:r>
            <a:r>
              <a:rPr lang="hu-HU" noProof="0" dirty="0" err="1"/>
              <a:t>öbb</a:t>
            </a:r>
            <a:r>
              <a:rPr lang="hu-HU" noProof="0" dirty="0"/>
              <a:t> esetben is az ingadozásokat egy stabil áremelkedés követte, mint az ezeken az ábrákon is észrevehető.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221C1-842E-4C1C-A3D8-427363A7525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74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Egy árakat követő alkalmazás került bemutatásra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szolgáltatás elérhető telefonos alkalmazás és böngészős kiegészítő formájában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És amint a kis esettanulmányból láthattuk, rendkívül hasznos lehet vásárlói szemszögből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Természetesen, mint bármilyen szoftver eseteben, továbbfejlesztésnek mindig van helye, egy lehetséges jövőbeli fejlesztéseknek mondanám pl. a több weboldal támogatását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221C1-842E-4C1C-A3D8-427363A7525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277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Mint azt biztos mindenki tapasztalta minden nagy áruház kecsegtet minket ilyen olyan promóciós időszakkal ezért kíváncsiak voltunk hogy ezek az árleszállítások mennyire valósak, ez szolgált motivációként arra, hogy a következőkben bemutatott szoftvert valósítsuk meg.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221C1-842E-4C1C-A3D8-427363A752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A rendszer fontosabb elvárásai:</a:t>
            </a:r>
          </a:p>
          <a:p>
            <a:endParaRPr lang="hu-HU" noProof="0" dirty="0"/>
          </a:p>
          <a:p>
            <a:r>
              <a:rPr lang="hu-HU" noProof="0" dirty="0"/>
              <a:t>Regisztrálási lehetőség, a felhasználók megkülönböztetése érdekében</a:t>
            </a:r>
          </a:p>
          <a:p>
            <a:endParaRPr lang="hu-HU" noProof="0" dirty="0"/>
          </a:p>
          <a:p>
            <a:r>
              <a:rPr lang="hu-HU" noProof="0" dirty="0" err="1"/>
              <a:t>Desktop</a:t>
            </a:r>
            <a:r>
              <a:rPr lang="hu-HU" noProof="0" dirty="0"/>
              <a:t> illetve Telefonos felületről is elérhető legyen a felhasználói felület</a:t>
            </a:r>
          </a:p>
          <a:p>
            <a:endParaRPr lang="hu-HU" noProof="0" dirty="0"/>
          </a:p>
          <a:p>
            <a:r>
              <a:rPr lang="hu-HU" noProof="0" dirty="0"/>
              <a:t>Egyelőre pár üzlet támogatása, ami a jövőben bővíthető</a:t>
            </a:r>
          </a:p>
          <a:p>
            <a:endParaRPr lang="hu-HU" noProof="0" dirty="0"/>
          </a:p>
          <a:p>
            <a:r>
              <a:rPr lang="hu-HU" noProof="0" dirty="0"/>
              <a:t>Az árak változását grafikus módon ábrázolja</a:t>
            </a:r>
          </a:p>
          <a:p>
            <a:endParaRPr lang="hu-HU" noProof="0" dirty="0"/>
          </a:p>
          <a:p>
            <a:r>
              <a:rPr lang="hu-HU" noProof="0" dirty="0"/>
              <a:t>A háttér szolgáltatás minimális beavatkozást igényeljen egy adminisztrátor részéről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221C1-842E-4C1C-A3D8-427363A752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56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Ezen az ábrán láthatjuk a rendszer architektúráját</a:t>
            </a:r>
          </a:p>
          <a:p>
            <a:endParaRPr lang="hu-HU" noProof="0" dirty="0"/>
          </a:p>
          <a:p>
            <a:r>
              <a:rPr lang="hu-HU" noProof="0" dirty="0"/>
              <a:t>A webshopok nyilvánosan elérhető adatainak a lekérését a backend service biztosítja -&gt; majd</a:t>
            </a:r>
          </a:p>
          <a:p>
            <a:endParaRPr lang="hu-HU" noProof="0" dirty="0"/>
          </a:p>
          <a:p>
            <a:r>
              <a:rPr lang="hu-HU" noProof="0" dirty="0"/>
              <a:t>Telefonos alkalmazás – böngésző kiegészítő segítségével lehet megtekinteni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221C1-842E-4C1C-A3D8-427363A752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71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A</a:t>
            </a:r>
            <a:r>
              <a:rPr lang="en-US" noProof="0" dirty="0"/>
              <a:t> </a:t>
            </a:r>
            <a:r>
              <a:rPr lang="en-US" noProof="0" dirty="0" err="1"/>
              <a:t>telefonos</a:t>
            </a:r>
            <a:r>
              <a:rPr lang="en-US" noProof="0" dirty="0"/>
              <a:t> </a:t>
            </a:r>
            <a:r>
              <a:rPr lang="hu-HU" noProof="0" dirty="0"/>
              <a:t>alkalmazás </a:t>
            </a:r>
            <a:r>
              <a:rPr lang="hu-HU" noProof="0" dirty="0" err="1"/>
              <a:t>Flutter</a:t>
            </a:r>
            <a:r>
              <a:rPr lang="hu-HU" noProof="0" dirty="0"/>
              <a:t> segítségével lett létrehozva, erős platform függetlensége miatt.</a:t>
            </a:r>
          </a:p>
          <a:p>
            <a:endParaRPr lang="hu-HU" noProof="0" dirty="0"/>
          </a:p>
          <a:p>
            <a:r>
              <a:rPr lang="hu-HU" noProof="0" dirty="0" err="1"/>
              <a:t>Desktopos</a:t>
            </a:r>
            <a:r>
              <a:rPr lang="hu-HU" noProof="0" dirty="0"/>
              <a:t> felületen a választás egy böngésző kiegészítőre esett, mivel gyors elérést biztosit a felhasználó számára.</a:t>
            </a:r>
          </a:p>
          <a:p>
            <a:endParaRPr lang="hu-HU" noProof="0" dirty="0"/>
          </a:p>
          <a:p>
            <a:r>
              <a:rPr lang="hu-HU" noProof="0" dirty="0"/>
              <a:t>A </a:t>
            </a:r>
            <a:r>
              <a:rPr lang="hu-HU" noProof="0" dirty="0" err="1"/>
              <a:t>Firebase</a:t>
            </a:r>
            <a:r>
              <a:rPr lang="hu-HU" noProof="0" dirty="0"/>
              <a:t> által biztosított valós idejű adatbázissal dolgozik a rendszer, mert ez egy megbízható és sokoldalú platform. Ugyancsak a </a:t>
            </a:r>
            <a:r>
              <a:rPr lang="hu-HU" noProof="0" dirty="0" err="1"/>
              <a:t>Firebase</a:t>
            </a:r>
            <a:r>
              <a:rPr lang="hu-HU" noProof="0" dirty="0"/>
              <a:t>-el lett megvalósítva a regisztráció 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221C1-842E-4C1C-A3D8-427363A752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78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backend részt biztosítja az adatok lekérését, hozzáadását, frissítését.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Mivel minden weboldal egyedi felépítéssel rendelkezik, ezért külön kell kezelni minden áruház esetén az adatok kinyerését.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megvalósított szoftver főleg az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Emag</a:t>
            </a:r>
            <a:r>
              <a:rPr lang="hu-H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platformra fokuszál.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221C1-842E-4C1C-A3D8-427363A752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44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Vegyünk példának egy terméket az </a:t>
            </a:r>
            <a:r>
              <a:rPr lang="hu-HU" noProof="0" dirty="0" err="1"/>
              <a:t>Emag</a:t>
            </a:r>
            <a:r>
              <a:rPr lang="hu-HU" noProof="0" dirty="0"/>
              <a:t> oldaláról, ahol a forráskódot vizsgálva látható is hogy az adat amiben főként érdekeltek vagyunk, vagyis a termék ára, egy PRODUCT-NEW-PRICE osztály névvel ellátott P címke alatt található. </a:t>
            </a:r>
          </a:p>
          <a:p>
            <a:endParaRPr lang="hu-HU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221C1-842E-4C1C-A3D8-427363A752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85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/>
              <a:t>Következzen akkor a felületek bemutatása, itt látható a telefonos alkalmazás fő oldala ahol láthatóak a termékeink, ugyanakkor pár információs, illetve felhasználói fiokkal kapcsolatos menü is rendelkezésünkre áll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221C1-842E-4C1C-A3D8-427363A752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53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noProof="0" dirty="0" err="1"/>
              <a:t>Hogyanis</a:t>
            </a:r>
            <a:r>
              <a:rPr lang="hu-HU" noProof="0" dirty="0"/>
              <a:t> történik egy termék hozzáadása, ezt a telefon megosztási menüjéből tehetjük meg. Amikor a követni kívánt termék weboldalan vagyunk, a megosztás gombra kattintva, majd kiválasztva a Price Monitor alkalmazást, a telefon átdob minket az alkalmazásba ahol megjelenik nekünk hogy biztosan hozzá szeretnénk-e adni azt a terméket, amennyiben igen, ez pillanatokon belül meg is fog jelenni a listánkban.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221C1-842E-4C1C-A3D8-427363A752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565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7A6F-8020-4D77-AE01-CD410B1EC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529110"/>
            <a:ext cx="10993549" cy="1220560"/>
          </a:xfrm>
        </p:spPr>
        <p:txBody>
          <a:bodyPr>
            <a:normAutofit/>
          </a:bodyPr>
          <a:lstStyle/>
          <a:p>
            <a:pPr algn="ctr"/>
            <a:r>
              <a:rPr lang="hu-HU" sz="2400" dirty="0"/>
              <a:t>SAPIENTIA ERDÉLYI MAGYAR TUDOMÁNYEGYETEM</a:t>
            </a:r>
            <a:br>
              <a:rPr lang="hu-HU" sz="2400" dirty="0"/>
            </a:br>
            <a:r>
              <a:rPr lang="hu-HU" sz="2400" dirty="0"/>
              <a:t>MAROSVÁSÁRHELYI KAR</a:t>
            </a:r>
            <a:br>
              <a:rPr lang="hu-HU" sz="2400" dirty="0"/>
            </a:br>
            <a:r>
              <a:rPr lang="hu-HU" sz="2400" dirty="0"/>
              <a:t>SZÁMÍTÁSTECHNIKA SZAK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344CAB-B6E3-44F6-ACDA-9CE22428EC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228" y="5958044"/>
            <a:ext cx="10993546" cy="590321"/>
          </a:xfrm>
        </p:spPr>
        <p:txBody>
          <a:bodyPr/>
          <a:lstStyle/>
          <a:p>
            <a:r>
              <a:rPr lang="hu-HU" dirty="0"/>
              <a:t>témavezető:  Dr. Szántó Zoltán 										       Hallgató: Palfi Szabolcs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F82D20-480B-4232-A5EB-82916C6B85B8}"/>
              </a:ext>
            </a:extLst>
          </p:cNvPr>
          <p:cNvSpPr txBox="1">
            <a:spLocks/>
          </p:cNvSpPr>
          <p:nvPr/>
        </p:nvSpPr>
        <p:spPr>
          <a:xfrm>
            <a:off x="599225" y="1749670"/>
            <a:ext cx="10993549" cy="122056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2400" dirty="0"/>
              <a:t>Diplomadolgozat - 2021</a:t>
            </a:r>
          </a:p>
          <a:p>
            <a:pPr algn="ctr"/>
            <a:endParaRPr lang="hu-HU" sz="24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9C6CD1B-044B-4C9D-AB74-927C14CCF08A}"/>
              </a:ext>
            </a:extLst>
          </p:cNvPr>
          <p:cNvSpPr txBox="1">
            <a:spLocks/>
          </p:cNvSpPr>
          <p:nvPr/>
        </p:nvSpPr>
        <p:spPr>
          <a:xfrm>
            <a:off x="599225" y="3460577"/>
            <a:ext cx="10993546" cy="73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sz="4000" dirty="0"/>
              <a:t>Price Monitor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79462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AB406-3FEE-44F8-AEBE-529C9D2D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Szoftver bemutatása – Telefonos alkalmazás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49127E-0793-4A6E-8A3D-19406F620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9889" y="2024281"/>
            <a:ext cx="7832221" cy="4386044"/>
          </a:xfrm>
        </p:spPr>
      </p:pic>
    </p:spTree>
    <p:extLst>
      <p:ext uri="{BB962C8B-B14F-4D97-AF65-F5344CB8AC3E}">
        <p14:creationId xmlns:p14="http://schemas.microsoft.com/office/powerpoint/2010/main" val="788567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AB406-3FEE-44F8-AEBE-529C9D2D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Szoftver bemutatása – Böngésző kiegészítő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4D06D4-B0AE-4FE5-BCC5-4AEB09BB3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00" y="2062489"/>
            <a:ext cx="9144000" cy="4469346"/>
          </a:xfrm>
        </p:spPr>
      </p:pic>
    </p:spTree>
    <p:extLst>
      <p:ext uri="{BB962C8B-B14F-4D97-AF65-F5344CB8AC3E}">
        <p14:creationId xmlns:p14="http://schemas.microsoft.com/office/powerpoint/2010/main" val="1984340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ABD86-9740-4FBB-84B9-474545EE6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Szoftver bemutatása – </a:t>
            </a:r>
            <a:r>
              <a:rPr lang="en-US" dirty="0"/>
              <a:t>Backend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3F8AD8-67FD-41CD-BF72-376E82951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305926"/>
            <a:ext cx="5077738" cy="32414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B79552-B6FD-4B4C-9A94-8D6A25468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072" y="2305926"/>
            <a:ext cx="5078414" cy="3241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0BA213-5494-40C3-94C8-E58F77ECBD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993" y="3202953"/>
            <a:ext cx="3132016" cy="337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91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71EE9-F471-4D73-A4D3-26C88F416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Szoftver bemutatása – Adatbázis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EA9DC-4475-408D-BB45-EB7FECE59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11" y="2500828"/>
            <a:ext cx="10795778" cy="322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71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35E0E-47C7-4483-B746-5AAD9F215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Esettanulmány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24D381-833D-4837-929F-E3D92B9B0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69742" y="2084514"/>
            <a:ext cx="2252516" cy="6018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45FD54-2C60-4E56-B124-8AA017202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53" y="4788946"/>
            <a:ext cx="2981883" cy="11927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50FF4C-E4AA-454D-AFC4-076CAF588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754" y="2021345"/>
            <a:ext cx="4371553" cy="2462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05A9B7-D993-4DE9-8AC3-249EF5F64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4213" y="2300287"/>
            <a:ext cx="3672488" cy="3786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BA8F9C-AB9C-4F01-87BC-E3DA489C5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00" y="3054916"/>
            <a:ext cx="4716205" cy="344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71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35E0E-47C7-4483-B746-5AAD9F215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Esettanulmány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8740BBD-B8D0-49CE-91F9-D3C9755A4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192" y="2153783"/>
            <a:ext cx="6029241" cy="3714754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B456CE-7A60-4F57-BC98-971EBDE10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787" y="2153783"/>
            <a:ext cx="4250021" cy="371475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0B2EEF8-96C1-46EE-80BD-71F1C92B1622}"/>
              </a:ext>
            </a:extLst>
          </p:cNvPr>
          <p:cNvCxnSpPr/>
          <p:nvPr/>
        </p:nvCxnSpPr>
        <p:spPr>
          <a:xfrm>
            <a:off x="10218420" y="2034540"/>
            <a:ext cx="0" cy="4488180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BD10E2-4884-4E12-BA5D-A3DFA086818C}"/>
              </a:ext>
            </a:extLst>
          </p:cNvPr>
          <p:cNvCxnSpPr/>
          <p:nvPr/>
        </p:nvCxnSpPr>
        <p:spPr>
          <a:xfrm>
            <a:off x="6233160" y="2034540"/>
            <a:ext cx="0" cy="4488180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46494A-157E-44F9-9AA8-5ACAB547631C}"/>
              </a:ext>
            </a:extLst>
          </p:cNvPr>
          <p:cNvCxnSpPr>
            <a:cxnSpLocks/>
          </p:cNvCxnSpPr>
          <p:nvPr/>
        </p:nvCxnSpPr>
        <p:spPr>
          <a:xfrm>
            <a:off x="6404740" y="6507480"/>
            <a:ext cx="3657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253D16C-D34D-457B-8D18-734D86EE6C21}"/>
              </a:ext>
            </a:extLst>
          </p:cNvPr>
          <p:cNvSpPr txBox="1"/>
          <p:nvPr/>
        </p:nvSpPr>
        <p:spPr>
          <a:xfrm>
            <a:off x="7066077" y="6155844"/>
            <a:ext cx="89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Nov. 13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1DF7C2-97C7-4BB9-AA98-C7E9DCC95101}"/>
              </a:ext>
            </a:extLst>
          </p:cNvPr>
          <p:cNvSpPr txBox="1"/>
          <p:nvPr/>
        </p:nvSpPr>
        <p:spPr>
          <a:xfrm>
            <a:off x="8486604" y="2187303"/>
            <a:ext cx="140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Emag</a:t>
            </a:r>
            <a:r>
              <a:rPr lang="en-US" dirty="0"/>
              <a:t>: Laptop</a:t>
            </a:r>
          </a:p>
        </p:txBody>
      </p:sp>
    </p:spTree>
    <p:extLst>
      <p:ext uri="{BB962C8B-B14F-4D97-AF65-F5344CB8AC3E}">
        <p14:creationId xmlns:p14="http://schemas.microsoft.com/office/powerpoint/2010/main" val="3390082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35E0E-47C7-4483-B746-5AAD9F215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Esettanulmány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82DAE5-727E-4B80-99BF-D05F7A196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1454" y="2357866"/>
            <a:ext cx="9089091" cy="3962924"/>
          </a:xfrm>
        </p:spPr>
      </p:pic>
    </p:spTree>
    <p:extLst>
      <p:ext uri="{BB962C8B-B14F-4D97-AF65-F5344CB8AC3E}">
        <p14:creationId xmlns:p14="http://schemas.microsoft.com/office/powerpoint/2010/main" val="95598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35E0E-47C7-4483-B746-5AAD9F215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Egyéb észrevétel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F68CB8-F58D-4462-8F29-9D43E3E52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1225" y="1983079"/>
            <a:ext cx="7829549" cy="453161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10D736-0B94-4DF0-B704-EDAABD1EB94E}"/>
              </a:ext>
            </a:extLst>
          </p:cNvPr>
          <p:cNvSpPr txBox="1"/>
          <p:nvPr/>
        </p:nvSpPr>
        <p:spPr>
          <a:xfrm>
            <a:off x="0" y="4989053"/>
            <a:ext cx="2840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– Apple iPhone – </a:t>
            </a:r>
            <a:r>
              <a:rPr lang="en-US" dirty="0" err="1"/>
              <a:t>Emag</a:t>
            </a:r>
            <a:endParaRPr lang="en-US" dirty="0"/>
          </a:p>
          <a:p>
            <a:r>
              <a:rPr lang="en-US" dirty="0"/>
              <a:t>B – Huawei Laptop – </a:t>
            </a:r>
            <a:r>
              <a:rPr lang="en-US" dirty="0" err="1"/>
              <a:t>Emag</a:t>
            </a:r>
            <a:endParaRPr lang="en-US" dirty="0"/>
          </a:p>
          <a:p>
            <a:r>
              <a:rPr lang="en-US" dirty="0"/>
              <a:t>C – Samsung </a:t>
            </a:r>
            <a:r>
              <a:rPr lang="en-US" dirty="0" err="1"/>
              <a:t>Telefon</a:t>
            </a:r>
            <a:r>
              <a:rPr lang="en-US" dirty="0"/>
              <a:t> – </a:t>
            </a:r>
            <a:r>
              <a:rPr lang="en-US" dirty="0" err="1"/>
              <a:t>Emag</a:t>
            </a:r>
            <a:endParaRPr lang="en-US" dirty="0"/>
          </a:p>
          <a:p>
            <a:r>
              <a:rPr lang="en-US" dirty="0"/>
              <a:t>D – Xiaomi </a:t>
            </a:r>
            <a:r>
              <a:rPr lang="en-US" dirty="0" err="1"/>
              <a:t>Telefon</a:t>
            </a:r>
            <a:r>
              <a:rPr lang="en-US" dirty="0"/>
              <a:t> – </a:t>
            </a:r>
            <a:r>
              <a:rPr lang="en-US" dirty="0" err="1"/>
              <a:t>Emag</a:t>
            </a:r>
            <a:endParaRPr lang="en-US" dirty="0"/>
          </a:p>
          <a:p>
            <a:r>
              <a:rPr lang="en-US" dirty="0"/>
              <a:t>E – </a:t>
            </a:r>
            <a:r>
              <a:rPr lang="en-US" dirty="0" err="1"/>
              <a:t>Fittness</a:t>
            </a:r>
            <a:r>
              <a:rPr lang="en-US" dirty="0"/>
              <a:t> Band – </a:t>
            </a:r>
            <a:r>
              <a:rPr lang="en-US" dirty="0" err="1"/>
              <a:t>Emag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824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EB89E-FB3C-4FFB-B275-9E5A8BF0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Összefoglaló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8855C-0FD9-4722-9E2B-CAC64588F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Termékek árának követése</a:t>
            </a:r>
          </a:p>
          <a:p>
            <a:r>
              <a:rPr lang="hu-HU" dirty="0"/>
              <a:t>Telefonos alkalmazás</a:t>
            </a:r>
          </a:p>
          <a:p>
            <a:r>
              <a:rPr lang="hu-HU" dirty="0"/>
              <a:t>Böngésző kiegészítő</a:t>
            </a:r>
          </a:p>
          <a:p>
            <a:r>
              <a:rPr lang="hu-HU" dirty="0"/>
              <a:t>Esettanulmány</a:t>
            </a:r>
          </a:p>
          <a:p>
            <a:r>
              <a:rPr lang="hu-HU" dirty="0"/>
              <a:t>Black </a:t>
            </a:r>
            <a:r>
              <a:rPr lang="hu-HU" dirty="0" err="1"/>
              <a:t>Friday</a:t>
            </a:r>
            <a:endParaRPr lang="hu-HU" dirty="0"/>
          </a:p>
          <a:p>
            <a:r>
              <a:rPr lang="hu-HU" dirty="0"/>
              <a:t>Jövőbeli terv – több támogatott áruház</a:t>
            </a:r>
          </a:p>
        </p:txBody>
      </p:sp>
    </p:spTree>
    <p:extLst>
      <p:ext uri="{BB962C8B-B14F-4D97-AF65-F5344CB8AC3E}">
        <p14:creationId xmlns:p14="http://schemas.microsoft.com/office/powerpoint/2010/main" val="4176261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7A6F-8020-4D77-AE01-CD410B1EC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529110"/>
            <a:ext cx="10993549" cy="1220560"/>
          </a:xfrm>
        </p:spPr>
        <p:txBody>
          <a:bodyPr>
            <a:normAutofit/>
          </a:bodyPr>
          <a:lstStyle/>
          <a:p>
            <a:pPr algn="ctr"/>
            <a:r>
              <a:rPr lang="hu-HU" sz="2400" dirty="0"/>
              <a:t>SAPIENTIA ERDÉLYI MAGYAR TUDOMÁNYEGYETEM</a:t>
            </a:r>
            <a:br>
              <a:rPr lang="hu-HU" sz="2400" dirty="0"/>
            </a:br>
            <a:r>
              <a:rPr lang="hu-HU" sz="2400" dirty="0"/>
              <a:t>MAROSVÁSÁRHELYI KAR</a:t>
            </a:r>
            <a:br>
              <a:rPr lang="hu-HU" sz="2400" dirty="0"/>
            </a:br>
            <a:r>
              <a:rPr lang="hu-HU" sz="2400" dirty="0"/>
              <a:t>SZÁMÍTÁSTECHNIKA SZAK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344CAB-B6E3-44F6-ACDA-9CE22428EC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228" y="5958044"/>
            <a:ext cx="10993546" cy="590321"/>
          </a:xfrm>
        </p:spPr>
        <p:txBody>
          <a:bodyPr/>
          <a:lstStyle/>
          <a:p>
            <a:r>
              <a:rPr lang="hu-HU" dirty="0"/>
              <a:t>témavezető:  Dr. Szántó Zoltán 										       Hallgató: Palfi Szabolcs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F82D20-480B-4232-A5EB-82916C6B85B8}"/>
              </a:ext>
            </a:extLst>
          </p:cNvPr>
          <p:cNvSpPr txBox="1">
            <a:spLocks/>
          </p:cNvSpPr>
          <p:nvPr/>
        </p:nvSpPr>
        <p:spPr>
          <a:xfrm>
            <a:off x="599225" y="1749670"/>
            <a:ext cx="10993549" cy="122056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2400" dirty="0"/>
              <a:t>Diplomadolgozat - 2021</a:t>
            </a:r>
          </a:p>
          <a:p>
            <a:pPr algn="ctr"/>
            <a:endParaRPr lang="hu-HU" sz="24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9C6CD1B-044B-4C9D-AB74-927C14CCF08A}"/>
              </a:ext>
            </a:extLst>
          </p:cNvPr>
          <p:cNvSpPr txBox="1">
            <a:spLocks/>
          </p:cNvSpPr>
          <p:nvPr/>
        </p:nvSpPr>
        <p:spPr>
          <a:xfrm>
            <a:off x="599225" y="3460577"/>
            <a:ext cx="10993546" cy="7302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sz="4000" dirty="0"/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2502183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20216-4077-4FB6-AE54-8297E95CA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Miről lesz szó?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C8ECE4-85EC-493E-B7DE-1FF16E804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68" y="2620182"/>
            <a:ext cx="2548073" cy="133375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C41E27-03AB-4D79-9195-3CA081F0E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355" y="2080434"/>
            <a:ext cx="3297555" cy="13190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C566BD-83BA-4BB0-B397-B468BBC90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830" y="3690443"/>
            <a:ext cx="3794340" cy="10137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4F27BE-3BE9-4461-91CB-D20525A3E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40" y="1791176"/>
            <a:ext cx="1127770" cy="6208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655C1E-CEDF-4298-8908-AECEAD511D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0187" y="2279820"/>
            <a:ext cx="1591294" cy="79564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0FB34B-F830-49FA-B360-9D7E92D6E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3465" y="1770484"/>
            <a:ext cx="1591295" cy="18143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A46CA3-FFA2-4CB7-A641-B95269EF89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1407" y="4467356"/>
            <a:ext cx="3149186" cy="25193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8E95E04-E0FF-44AC-9868-7C0D179F2A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40" y="5495828"/>
            <a:ext cx="3307080" cy="76217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850AB7F-D18F-44C1-BF5B-A39D332186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3823" y="4434979"/>
            <a:ext cx="2410778" cy="6995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B8FB9A9-9F0D-418B-A0B6-D41F2C4A8B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29976" y="3584801"/>
            <a:ext cx="1872602" cy="127468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8CF9F9B-F2FB-49D5-94F6-D7178A6B5D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22578" y="4996716"/>
            <a:ext cx="3087397" cy="133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87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4BB2B-47C4-46FF-AAED-A4DC6580D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elvárások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DAD5C-78D3-4A1E-BFDA-EF4A71D49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Regisztrálási lehetőség, felhasználói fiók kezelése</a:t>
            </a:r>
          </a:p>
          <a:p>
            <a:r>
              <a:rPr lang="hu-HU" dirty="0"/>
              <a:t>Több platformon való működés: Mobilos, </a:t>
            </a:r>
            <a:r>
              <a:rPr lang="hu-HU" dirty="0" err="1"/>
              <a:t>Desktop</a:t>
            </a:r>
            <a:endParaRPr lang="hu-HU" dirty="0"/>
          </a:p>
          <a:p>
            <a:r>
              <a:rPr lang="hu-HU" dirty="0"/>
              <a:t>Támogatott üzletek: </a:t>
            </a:r>
            <a:r>
              <a:rPr lang="hu-HU" dirty="0" err="1"/>
              <a:t>Emag</a:t>
            </a:r>
            <a:r>
              <a:rPr lang="hu-HU" dirty="0"/>
              <a:t>, </a:t>
            </a:r>
            <a:r>
              <a:rPr lang="hu-HU" dirty="0" err="1"/>
              <a:t>Flanco</a:t>
            </a:r>
            <a:r>
              <a:rPr lang="hu-HU" dirty="0"/>
              <a:t>, </a:t>
            </a:r>
            <a:r>
              <a:rPr lang="hu-HU" dirty="0" err="1"/>
              <a:t>QuickMobile</a:t>
            </a:r>
            <a:endParaRPr lang="hu-HU" dirty="0"/>
          </a:p>
          <a:p>
            <a:r>
              <a:rPr lang="hu-HU" dirty="0"/>
              <a:t>Termékek hozzáadása, törlése</a:t>
            </a:r>
          </a:p>
          <a:p>
            <a:r>
              <a:rPr lang="hu-HU" dirty="0"/>
              <a:t>Árak változásának ábrázolása</a:t>
            </a:r>
          </a:p>
          <a:p>
            <a:r>
              <a:rPr lang="hu-HU" dirty="0"/>
              <a:t>Szolgáltatás autonóm működése</a:t>
            </a:r>
          </a:p>
        </p:txBody>
      </p:sp>
    </p:spTree>
    <p:extLst>
      <p:ext uri="{BB962C8B-B14F-4D97-AF65-F5344CB8AC3E}">
        <p14:creationId xmlns:p14="http://schemas.microsoft.com/office/powerpoint/2010/main" val="3333240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59E69-4C07-4F6C-8EE2-2C6951147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architektúra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B1A167-9405-4CDD-8FE5-C1CCF034A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8468" y="1881470"/>
            <a:ext cx="7535064" cy="4690018"/>
          </a:xfrm>
        </p:spPr>
      </p:pic>
    </p:spTree>
    <p:extLst>
      <p:ext uri="{BB962C8B-B14F-4D97-AF65-F5344CB8AC3E}">
        <p14:creationId xmlns:p14="http://schemas.microsoft.com/office/powerpoint/2010/main" val="2079961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C4D136-637B-4422-A8BA-71ED68AA5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Komponensek bemutatása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0C83710-8A99-4D8A-AF67-44C0126D6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0289" y="2892995"/>
            <a:ext cx="5194006" cy="536005"/>
          </a:xfrm>
        </p:spPr>
        <p:txBody>
          <a:bodyPr/>
          <a:lstStyle/>
          <a:p>
            <a:pPr algn="ctr"/>
            <a:r>
              <a:rPr lang="hu-HU" dirty="0"/>
              <a:t>Telefonos alkalmazás és böngésző kiegészítő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354711-B44B-4B48-8B59-ECAB4A280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892995"/>
            <a:ext cx="5087073" cy="553373"/>
          </a:xfrm>
        </p:spPr>
        <p:txBody>
          <a:bodyPr/>
          <a:lstStyle/>
          <a:p>
            <a:pPr algn="ctr"/>
            <a:r>
              <a:rPr lang="hu-HU" dirty="0"/>
              <a:t>Adatbázis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A387587-E731-45D7-9329-3664BC4E0B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709" y="3568155"/>
            <a:ext cx="5393100" cy="2934999"/>
          </a:xfrm>
        </p:spPr>
        <p:txBody>
          <a:bodyPr/>
          <a:lstStyle/>
          <a:p>
            <a:r>
              <a:rPr lang="hu-HU" dirty="0" err="1"/>
              <a:t>Firebase</a:t>
            </a:r>
            <a:endParaRPr lang="hu-HU" dirty="0"/>
          </a:p>
          <a:p>
            <a:r>
              <a:rPr lang="hu-HU" dirty="0" err="1"/>
              <a:t>NoS</a:t>
            </a:r>
            <a:r>
              <a:rPr lang="en-US" dirty="0"/>
              <a:t>QL</a:t>
            </a:r>
            <a:endParaRPr lang="hu-HU" dirty="0"/>
          </a:p>
          <a:p>
            <a:r>
              <a:rPr lang="hu-HU" dirty="0"/>
              <a:t>Regisztráció / Bejelentkezés</a:t>
            </a:r>
          </a:p>
          <a:p>
            <a:endParaRPr lang="hu-HU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23D2C11-8F63-49FF-9CD2-DDE3D93F8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3568155"/>
            <a:ext cx="5393100" cy="2934999"/>
          </a:xfrm>
        </p:spPr>
        <p:txBody>
          <a:bodyPr/>
          <a:lstStyle/>
          <a:p>
            <a:r>
              <a:rPr lang="hu-HU" dirty="0" err="1"/>
              <a:t>Flutter</a:t>
            </a:r>
            <a:r>
              <a:rPr lang="hu-HU" dirty="0"/>
              <a:t> alkalmazás</a:t>
            </a:r>
          </a:p>
          <a:p>
            <a:r>
              <a:rPr lang="hu-HU" dirty="0"/>
              <a:t>Böngésző kiegészítő (Browser </a:t>
            </a:r>
            <a:r>
              <a:rPr lang="hu-HU" dirty="0" err="1"/>
              <a:t>Extension</a:t>
            </a:r>
            <a:r>
              <a:rPr lang="hu-HU" dirty="0"/>
              <a:t>)</a:t>
            </a:r>
          </a:p>
          <a:p>
            <a:r>
              <a:rPr lang="hu-HU" dirty="0" err="1"/>
              <a:t>Chromium</a:t>
            </a:r>
            <a:r>
              <a:rPr lang="hu-HU" dirty="0"/>
              <a:t> alapú böngésző</a:t>
            </a:r>
          </a:p>
          <a:p>
            <a:r>
              <a:rPr lang="hu-HU" dirty="0"/>
              <a:t>Könnyen kezelhető</a:t>
            </a:r>
          </a:p>
          <a:p>
            <a:r>
              <a:rPr lang="hu-HU" dirty="0"/>
              <a:t>Kézenfekvő</a:t>
            </a:r>
          </a:p>
          <a:p>
            <a:r>
              <a:rPr lang="hu-HU" dirty="0"/>
              <a:t>Vizuálisan ábrázolja az adatokat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E95F12E-C4A8-457D-8A59-16BB484C1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598" y="1512281"/>
            <a:ext cx="2920668" cy="19471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B9EB8AA-B871-41B9-B57C-560108DAD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575" y="1991671"/>
            <a:ext cx="2875149" cy="98833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8A90642-9F90-4C55-9F62-924946E23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93" y="2217835"/>
            <a:ext cx="1877988" cy="536005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69C8CC6-CF23-4AAC-ABF6-D8E107752C36}"/>
              </a:ext>
            </a:extLst>
          </p:cNvPr>
          <p:cNvCxnSpPr/>
          <p:nvPr/>
        </p:nvCxnSpPr>
        <p:spPr>
          <a:xfrm>
            <a:off x="6096000" y="2217835"/>
            <a:ext cx="0" cy="4285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216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C4D136-637B-4422-A8BA-71ED68AA5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/>
              <a:t>Komponensek bemutatása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0C83710-8A99-4D8A-AF67-44C0126D6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0289" y="2892995"/>
            <a:ext cx="5194006" cy="536005"/>
          </a:xfrm>
        </p:spPr>
        <p:txBody>
          <a:bodyPr/>
          <a:lstStyle/>
          <a:p>
            <a:pPr algn="ctr"/>
            <a:r>
              <a:rPr lang="hu-HU" dirty="0"/>
              <a:t>Backend service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354711-B44B-4B48-8B59-ECAB4A2807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892995"/>
            <a:ext cx="5087073" cy="553373"/>
          </a:xfrm>
        </p:spPr>
        <p:txBody>
          <a:bodyPr/>
          <a:lstStyle/>
          <a:p>
            <a:pPr algn="ctr"/>
            <a:r>
              <a:rPr lang="hu-HU"/>
              <a:t>Webshopok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A387587-E731-45D7-9329-3664BC4E0B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709" y="3568155"/>
            <a:ext cx="5393100" cy="2934999"/>
          </a:xfrm>
        </p:spPr>
        <p:txBody>
          <a:bodyPr/>
          <a:lstStyle/>
          <a:p>
            <a:r>
              <a:rPr lang="hu-HU" dirty="0"/>
              <a:t>Egyedi struktúra</a:t>
            </a:r>
          </a:p>
          <a:p>
            <a:r>
              <a:rPr lang="hu-HU" dirty="0"/>
              <a:t>Változó TAG-ek</a:t>
            </a:r>
          </a:p>
          <a:p>
            <a:endParaRPr lang="hu-HU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D23D2C11-8F63-49FF-9CD2-DDE3D93F8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3568155"/>
            <a:ext cx="5393100" cy="2934999"/>
          </a:xfrm>
        </p:spPr>
        <p:txBody>
          <a:bodyPr/>
          <a:lstStyle/>
          <a:p>
            <a:r>
              <a:rPr lang="hu-HU" dirty="0"/>
              <a:t>Python</a:t>
            </a:r>
            <a:endParaRPr lang="en-US" dirty="0"/>
          </a:p>
          <a:p>
            <a:r>
              <a:rPr lang="en-US" dirty="0" err="1"/>
              <a:t>PyQt</a:t>
            </a:r>
            <a:endParaRPr lang="hu-HU" dirty="0"/>
          </a:p>
          <a:p>
            <a:r>
              <a:rPr lang="hu-HU" dirty="0"/>
              <a:t>HTTP </a:t>
            </a:r>
            <a:r>
              <a:rPr lang="hu-HU" dirty="0" err="1"/>
              <a:t>request</a:t>
            </a:r>
            <a:endParaRPr lang="hu-HU" dirty="0"/>
          </a:p>
          <a:p>
            <a:r>
              <a:rPr lang="hu-HU" dirty="0" err="1"/>
              <a:t>BeautifulSoup</a:t>
            </a:r>
            <a:endParaRPr lang="hu-HU" dirty="0"/>
          </a:p>
          <a:p>
            <a:r>
              <a:rPr lang="hu-HU" dirty="0"/>
              <a:t>Adatok kinyerése</a:t>
            </a:r>
          </a:p>
          <a:p>
            <a:r>
              <a:rPr lang="hu-HU" dirty="0"/>
              <a:t>Adatok frissítése</a:t>
            </a:r>
          </a:p>
          <a:p>
            <a:endParaRPr lang="hu-HU" dirty="0"/>
          </a:p>
          <a:p>
            <a:endParaRPr lang="hu-H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19165-4C51-4642-9EE7-07E27EB08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709" y="2297842"/>
            <a:ext cx="1947627" cy="448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E25D84-FC8D-4BEF-B805-0748426D7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5158" y="2203505"/>
            <a:ext cx="1709407" cy="456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9EFAA8-C079-4CCC-89B1-9D86C7D64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4387" y="1839777"/>
            <a:ext cx="1035332" cy="11804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705D09-847B-44ED-BEB6-992DE14E5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012" y="2219165"/>
            <a:ext cx="2275732" cy="67383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EF802E-E418-4E2F-8368-AAB98E8D27B4}"/>
              </a:ext>
            </a:extLst>
          </p:cNvPr>
          <p:cNvCxnSpPr/>
          <p:nvPr/>
        </p:nvCxnSpPr>
        <p:spPr>
          <a:xfrm>
            <a:off x="6096000" y="2217835"/>
            <a:ext cx="0" cy="4285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836EF23-DA73-4448-9D01-2891069F64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2196" y="1988493"/>
            <a:ext cx="867628" cy="90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68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1563F-AEA4-4533-BB2D-571DAB89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Adatok kinyerése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BB1780A6-29ED-4C63-A863-27945D89F3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827" y="2085691"/>
            <a:ext cx="11300345" cy="4358106"/>
          </a:xfrm>
        </p:spPr>
      </p:pic>
    </p:spTree>
    <p:extLst>
      <p:ext uri="{BB962C8B-B14F-4D97-AF65-F5344CB8AC3E}">
        <p14:creationId xmlns:p14="http://schemas.microsoft.com/office/powerpoint/2010/main" val="6032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AB406-3FEE-44F8-AEBE-529C9D2D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Szoftver bemutatása – Telefonos alkalmazás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ADECF2-EAEB-4110-AB9B-CAC2834FE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12848" y="1979416"/>
            <a:ext cx="7766304" cy="4654417"/>
          </a:xfrm>
        </p:spPr>
      </p:pic>
    </p:spTree>
    <p:extLst>
      <p:ext uri="{BB962C8B-B14F-4D97-AF65-F5344CB8AC3E}">
        <p14:creationId xmlns:p14="http://schemas.microsoft.com/office/powerpoint/2010/main" val="3208070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AB406-3FEE-44F8-AEBE-529C9D2D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Szoftver bemutatása – Telefonos alkalmazás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F77AFC9-59FB-42D5-BAF0-46474AEAB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6204" y="2469697"/>
            <a:ext cx="11299591" cy="3686147"/>
          </a:xfrm>
        </p:spPr>
      </p:pic>
    </p:spTree>
    <p:extLst>
      <p:ext uri="{BB962C8B-B14F-4D97-AF65-F5344CB8AC3E}">
        <p14:creationId xmlns:p14="http://schemas.microsoft.com/office/powerpoint/2010/main" val="107848848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2217</TotalTime>
  <Words>1055</Words>
  <Application>Microsoft Office PowerPoint</Application>
  <PresentationFormat>Widescreen</PresentationFormat>
  <Paragraphs>134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Gill Sans MT</vt:lpstr>
      <vt:lpstr>Times New Roman</vt:lpstr>
      <vt:lpstr>Wingdings 2</vt:lpstr>
      <vt:lpstr>Dividend</vt:lpstr>
      <vt:lpstr>SAPIENTIA ERDÉLYI MAGYAR TUDOMÁNYEGYETEM MAROSVÁSÁRHELYI KAR SZÁMÍTÁSTECHNIKA SZAK</vt:lpstr>
      <vt:lpstr>Miről lesz szó?</vt:lpstr>
      <vt:lpstr>elvárások</vt:lpstr>
      <vt:lpstr>architektúra</vt:lpstr>
      <vt:lpstr>Komponensek bemutatása</vt:lpstr>
      <vt:lpstr>Komponensek bemutatása</vt:lpstr>
      <vt:lpstr>Adatok kinyerése</vt:lpstr>
      <vt:lpstr>Szoftver bemutatása – Telefonos alkalmazás</vt:lpstr>
      <vt:lpstr>Szoftver bemutatása – Telefonos alkalmazás</vt:lpstr>
      <vt:lpstr>Szoftver bemutatása – Telefonos alkalmazás</vt:lpstr>
      <vt:lpstr>Szoftver bemutatása – Böngésző kiegészítő</vt:lpstr>
      <vt:lpstr>Szoftver bemutatása – Backend</vt:lpstr>
      <vt:lpstr>Szoftver bemutatása – Adatbázis</vt:lpstr>
      <vt:lpstr>Esettanulmány</vt:lpstr>
      <vt:lpstr>Esettanulmány</vt:lpstr>
      <vt:lpstr>Esettanulmány</vt:lpstr>
      <vt:lpstr>Egyéb észrevétel</vt:lpstr>
      <vt:lpstr>Összefoglaló</vt:lpstr>
      <vt:lpstr>SAPIENTIA ERDÉLYI MAGYAR TUDOMÁNYEGYETEM MAROSVÁSÁRHELYI KAR SZÁMÍTÁSTECHNIKA SZAK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Price monitor</dc:title>
  <dc:creator>Palfi Szabolcs</dc:creator>
  <cp:lastModifiedBy>Palfi Szabolcs</cp:lastModifiedBy>
  <cp:revision>116</cp:revision>
  <dcterms:created xsi:type="dcterms:W3CDTF">2021-04-12T15:49:32Z</dcterms:created>
  <dcterms:modified xsi:type="dcterms:W3CDTF">2021-07-11T08:19:15Z</dcterms:modified>
</cp:coreProperties>
</file>